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49"/>
  </p:notesMasterIdLst>
  <p:sldIdLst>
    <p:sldId id="273" r:id="rId2"/>
    <p:sldId id="282" r:id="rId3"/>
    <p:sldId id="283" r:id="rId4"/>
    <p:sldId id="286" r:id="rId5"/>
    <p:sldId id="284" r:id="rId6"/>
    <p:sldId id="285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368" r:id="rId15"/>
    <p:sldId id="294" r:id="rId16"/>
    <p:sldId id="296" r:id="rId17"/>
    <p:sldId id="281" r:id="rId18"/>
    <p:sldId id="297" r:id="rId19"/>
    <p:sldId id="298" r:id="rId20"/>
    <p:sldId id="299" r:id="rId21"/>
    <p:sldId id="300" r:id="rId22"/>
    <p:sldId id="314" r:id="rId23"/>
    <p:sldId id="301" r:id="rId24"/>
    <p:sldId id="302" r:id="rId25"/>
    <p:sldId id="303" r:id="rId26"/>
    <p:sldId id="309" r:id="rId27"/>
    <p:sldId id="310" r:id="rId28"/>
    <p:sldId id="311" r:id="rId29"/>
    <p:sldId id="319" r:id="rId30"/>
    <p:sldId id="304" r:id="rId31"/>
    <p:sldId id="306" r:id="rId32"/>
    <p:sldId id="307" r:id="rId33"/>
    <p:sldId id="308" r:id="rId34"/>
    <p:sldId id="312" r:id="rId35"/>
    <p:sldId id="270" r:id="rId36"/>
    <p:sldId id="278" r:id="rId37"/>
    <p:sldId id="313" r:id="rId38"/>
    <p:sldId id="315" r:id="rId39"/>
    <p:sldId id="318" r:id="rId40"/>
    <p:sldId id="320" r:id="rId41"/>
    <p:sldId id="321" r:id="rId42"/>
    <p:sldId id="365" r:id="rId43"/>
    <p:sldId id="366" r:id="rId44"/>
    <p:sldId id="317" r:id="rId45"/>
    <p:sldId id="322" r:id="rId46"/>
    <p:sldId id="367" r:id="rId47"/>
    <p:sldId id="31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73"/>
            <p14:sldId id="282"/>
            <p14:sldId id="283"/>
            <p14:sldId id="286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368"/>
            <p14:sldId id="294"/>
            <p14:sldId id="296"/>
            <p14:sldId id="281"/>
            <p14:sldId id="297"/>
            <p14:sldId id="298"/>
            <p14:sldId id="299"/>
            <p14:sldId id="300"/>
            <p14:sldId id="314"/>
            <p14:sldId id="301"/>
            <p14:sldId id="302"/>
            <p14:sldId id="303"/>
            <p14:sldId id="309"/>
            <p14:sldId id="310"/>
            <p14:sldId id="311"/>
            <p14:sldId id="319"/>
            <p14:sldId id="304"/>
            <p14:sldId id="306"/>
            <p14:sldId id="307"/>
            <p14:sldId id="308"/>
            <p14:sldId id="312"/>
          </p14:sldIdLst>
        </p14:section>
        <p14:section name="Commands, Comments, Teamwork, Selection Pane, Sign In" id="{B9B51309-D148-4332-87C2-07BE32FBCA3B}">
          <p14:sldIdLst>
            <p14:sldId id="270"/>
            <p14:sldId id="278"/>
            <p14:sldId id="313"/>
            <p14:sldId id="315"/>
            <p14:sldId id="318"/>
            <p14:sldId id="320"/>
            <p14:sldId id="321"/>
            <p14:sldId id="365"/>
            <p14:sldId id="366"/>
            <p14:sldId id="317"/>
            <p14:sldId id="322"/>
            <p14:sldId id="367"/>
            <p14:sldId id="316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5840" autoAdjust="0"/>
  </p:normalViewPr>
  <p:slideViewPr>
    <p:cSldViewPr snapToGrid="0">
      <p:cViewPr varScale="1">
        <p:scale>
          <a:sx n="75" d="100"/>
          <a:sy n="75" d="100"/>
        </p:scale>
        <p:origin x="6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1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6F7EE-ECA0-ED4C-9674-71820B079EF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81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6F7EE-ECA0-ED4C-9674-71820B079E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9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446847" y="1138385"/>
            <a:ext cx="9582736" cy="2389365"/>
          </a:xfrm>
        </p:spPr>
        <p:txBody>
          <a:bodyPr>
            <a:normAutofit/>
          </a:bodyPr>
          <a:lstStyle/>
          <a:p>
            <a:r>
              <a:rPr lang="en-US" altLang="zh-CN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Low-rank Approximation Algorithms</a:t>
            </a:r>
            <a:endParaRPr lang="en-US" sz="4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11306" y="3692760"/>
            <a:ext cx="9582736" cy="1133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Jiangjiao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Xu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02/05/2021</a:t>
            </a:r>
          </a:p>
        </p:txBody>
      </p:sp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/>
              <a:t>High Correlation Filter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D762-737D-C34B-B12D-A5930E73CD25}"/>
              </a:ext>
            </a:extLst>
          </p:cNvPr>
          <p:cNvSpPr txBox="1"/>
          <p:nvPr/>
        </p:nvSpPr>
        <p:spPr>
          <a:xfrm>
            <a:off x="880110" y="1983729"/>
            <a:ext cx="6112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High correlation between two variables means they have similar trends and are likely to carry similar information.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High correlation between two variables means they have similar trends and are likely to carry similar information.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Drop one of the variables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2EBB5A-DDC5-6740-A485-AB13049B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384090"/>
            <a:ext cx="5308600" cy="378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2DA77E-BBA3-DE41-B2D4-D24D86800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60" y="4715499"/>
            <a:ext cx="76962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4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/>
              <a:t>Random</a:t>
            </a:r>
            <a:r>
              <a:rPr lang="zh-CN" altLang="en-US" sz="5400" dirty="0"/>
              <a:t> </a:t>
            </a:r>
            <a:r>
              <a:rPr lang="en-US" altLang="zh-CN" sz="5400" dirty="0"/>
              <a:t>Forest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D762-737D-C34B-B12D-A5930E73CD25}"/>
              </a:ext>
            </a:extLst>
          </p:cNvPr>
          <p:cNvSpPr txBox="1"/>
          <p:nvPr/>
        </p:nvSpPr>
        <p:spPr>
          <a:xfrm>
            <a:off x="604434" y="2696210"/>
            <a:ext cx="51727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</a:t>
            </a:r>
            <a:r>
              <a:rPr lang="en-GB" dirty="0" err="1"/>
              <a:t>idely</a:t>
            </a:r>
            <a:r>
              <a:rPr lang="en-GB" dirty="0"/>
              <a:t> used algorithms for feature selection</a:t>
            </a:r>
            <a:r>
              <a:rPr lang="zh-CN" altLang="en-US" dirty="0"/>
              <a:t>。</a:t>
            </a:r>
            <a:endParaRPr lang="en-GB" altLang="zh-CN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</a:t>
            </a:r>
            <a:r>
              <a:rPr lang="en-GB" dirty="0" err="1"/>
              <a:t>on’t</a:t>
            </a:r>
            <a:r>
              <a:rPr lang="en-GB" dirty="0"/>
              <a:t> need to program that separately.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Random Forest (</a:t>
            </a:r>
            <a:r>
              <a:rPr lang="en-GB" dirty="0" err="1"/>
              <a:t>Scikit</a:t>
            </a:r>
            <a:r>
              <a:rPr lang="en-GB" dirty="0"/>
              <a:t>-Learn Implementation) takes only numeric inputs.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Based on the above graph, we can hand pick the top-most features to reduce the dimensionality in our dataset.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FDC58-CBA4-6941-ACD0-24799CD4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230" y="2368421"/>
            <a:ext cx="62611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/>
              <a:t>Backward Feature Elimination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D762-737D-C34B-B12D-A5930E73CD25}"/>
              </a:ext>
            </a:extLst>
          </p:cNvPr>
          <p:cNvSpPr txBox="1"/>
          <p:nvPr/>
        </p:nvSpPr>
        <p:spPr>
          <a:xfrm>
            <a:off x="1067984" y="1984349"/>
            <a:ext cx="94095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We first take all the n variables present in our dataset and train the model using them.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0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We then calculate the performance of the model.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0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Now, we compute the performance of the model after eliminating each variable (n times), i.e., we drop one variable every time and train the model on the remaining n-1 variables.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0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We identify the variable whose removal has produced the smallest (or no) change in the performance of the model, and then drop that variable.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0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Repeat this process until no variable can be dropped.</a:t>
            </a:r>
          </a:p>
        </p:txBody>
      </p:sp>
    </p:spTree>
    <p:extLst>
      <p:ext uri="{BB962C8B-B14F-4D97-AF65-F5344CB8AC3E}">
        <p14:creationId xmlns:p14="http://schemas.microsoft.com/office/powerpoint/2010/main" val="359086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5400" dirty="0"/>
              <a:t>Forward Feature Selection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D762-737D-C34B-B12D-A5930E73CD25}"/>
              </a:ext>
            </a:extLst>
          </p:cNvPr>
          <p:cNvSpPr txBox="1"/>
          <p:nvPr/>
        </p:nvSpPr>
        <p:spPr>
          <a:xfrm>
            <a:off x="604433" y="2197100"/>
            <a:ext cx="102921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We start with a single feature. Essentially, we train the model n number of times using each feature separately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b="0" i="0" dirty="0">
              <a:solidFill>
                <a:srgbClr val="595858"/>
              </a:solidFill>
              <a:effectLst/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The variable giving the best performance is selected as the starting variable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b="0" i="0" dirty="0">
              <a:solidFill>
                <a:srgbClr val="595858"/>
              </a:solidFill>
              <a:effectLst/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Then we repeat this process and add one variable at a time. The variable that produces the highest increase in performance is retained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b="0" i="0" dirty="0">
              <a:solidFill>
                <a:srgbClr val="595858"/>
              </a:solidFill>
              <a:effectLst/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We repeat this process until no significant improvement is seen in the model’s performance</a:t>
            </a:r>
          </a:p>
        </p:txBody>
      </p:sp>
    </p:spTree>
    <p:extLst>
      <p:ext uri="{BB962C8B-B14F-4D97-AF65-F5344CB8AC3E}">
        <p14:creationId xmlns:p14="http://schemas.microsoft.com/office/powerpoint/2010/main" val="221781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降维技术一览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54819-4E34-F64A-AA2C-9F796D91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52" y="1423535"/>
            <a:ext cx="7161530" cy="51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5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因子分析（</a:t>
            </a:r>
            <a:r>
              <a:rPr lang="en-US" altLang="zh-CN" sz="4400" dirty="0"/>
              <a:t>Factor Analysis</a:t>
            </a:r>
            <a:r>
              <a:rPr lang="zh-CN" altLang="en-US" sz="4400" dirty="0"/>
              <a:t>）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D762-737D-C34B-B12D-A5930E73CD25}"/>
              </a:ext>
            </a:extLst>
          </p:cNvPr>
          <p:cNvSpPr txBox="1"/>
          <p:nvPr/>
        </p:nvSpPr>
        <p:spPr>
          <a:xfrm>
            <a:off x="456499" y="2425047"/>
            <a:ext cx="11279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Suppose we have two variables: Income and Education. These variables will potentially have a high correlation as people with a higher education level tend to have significantly higher income, and vice versa.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dirty="0">
              <a:solidFill>
                <a:srgbClr val="595858"/>
              </a:solidFill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Variables are grouped by their correlations, i.e., all variables in a particular group will have a high correlation among themselves, but a low correlation with variables of other group(s).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dirty="0">
              <a:solidFill>
                <a:srgbClr val="595858"/>
              </a:solidFill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Each group is known as a factor. These factors are small in number as compared to the original dimensions of the data. However, these factors are difficult to observe.</a:t>
            </a:r>
          </a:p>
        </p:txBody>
      </p:sp>
    </p:spTree>
    <p:extLst>
      <p:ext uri="{BB962C8B-B14F-4D97-AF65-F5344CB8AC3E}">
        <p14:creationId xmlns:p14="http://schemas.microsoft.com/office/powerpoint/2010/main" val="213777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GB" altLang="zh-CN" sz="4400" dirty="0"/>
              <a:t>Principal Component Analysis (PCA)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D762-737D-C34B-B12D-A5930E73CD25}"/>
              </a:ext>
            </a:extLst>
          </p:cNvPr>
          <p:cNvSpPr txBox="1"/>
          <p:nvPr/>
        </p:nvSpPr>
        <p:spPr>
          <a:xfrm>
            <a:off x="481199" y="1955147"/>
            <a:ext cx="67996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A principal component is a linear combination of the original variables.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b="0" i="0" dirty="0">
              <a:solidFill>
                <a:srgbClr val="595858"/>
              </a:solidFill>
              <a:effectLst/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Principal components are extracted in such a way that the first principal component explains maximum variance in the dataset.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b="0" i="0" dirty="0">
              <a:solidFill>
                <a:srgbClr val="595858"/>
              </a:solidFill>
              <a:effectLst/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Second principal component tries to explain the remaining variance in the dataset and is uncorrelated to the first principal component.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b="0" i="0" dirty="0">
              <a:solidFill>
                <a:srgbClr val="595858"/>
              </a:solidFill>
              <a:effectLst/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Third principal component tries to explain the variance which is not explained by the first two principal components and so on.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FBECA0-88AA-4AF2-9DAF-A3F454F4B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866" y="2438399"/>
            <a:ext cx="4890496" cy="31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6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1AC-C9D8-2544-BD11-F2AD935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35CCF-8A1B-6A4B-95B9-0AA17377C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90799"/>
            <a:ext cx="10206990" cy="35861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矩阵分解主要是探讨如何将矩阵拆解为数个矩阵的代数运算（包含加法，乘法，点乘等）。</a:t>
            </a:r>
            <a:endParaRPr lang="en-GB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直接处理矩阵没有实际可解释的意义，也不适合大规模的数据处理。</a:t>
            </a:r>
            <a:endParaRPr lang="en-GB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LU</a:t>
            </a:r>
            <a:r>
              <a:rPr lang="zh-CN" altLang="en-US" sz="2000" dirty="0"/>
              <a:t>矩阵分解，</a:t>
            </a:r>
            <a:r>
              <a:rPr lang="en-GB" sz="2000" dirty="0"/>
              <a:t>Cholesky</a:t>
            </a:r>
            <a:r>
              <a:rPr lang="zh-CN" altLang="en-US" sz="2000" dirty="0"/>
              <a:t>分解，</a:t>
            </a:r>
            <a:r>
              <a:rPr lang="en-GB" sz="2000" dirty="0"/>
              <a:t>QR</a:t>
            </a:r>
            <a:r>
              <a:rPr lang="zh-CN" altLang="en-US" sz="2000" dirty="0"/>
              <a:t>分解，</a:t>
            </a:r>
            <a:r>
              <a:rPr lang="en-US" sz="2000" dirty="0"/>
              <a:t>QZ</a:t>
            </a:r>
            <a:r>
              <a:rPr lang="zh-CN" altLang="en-US" sz="2000" dirty="0"/>
              <a:t>分解，</a:t>
            </a:r>
            <a:r>
              <a:rPr lang="en-US" sz="2000" dirty="0"/>
              <a:t>Polar</a:t>
            </a:r>
            <a:r>
              <a:rPr lang="zh-CN" altLang="en-US" sz="2000" dirty="0"/>
              <a:t>分解，</a:t>
            </a:r>
            <a:r>
              <a:rPr lang="en-US" sz="2000" dirty="0"/>
              <a:t>SVD</a:t>
            </a:r>
            <a:r>
              <a:rPr lang="zh-CN" altLang="en-US" sz="2000" dirty="0"/>
              <a:t>分解，</a:t>
            </a:r>
            <a:r>
              <a:rPr lang="en-US" sz="2000" dirty="0"/>
              <a:t>,Jordan</a:t>
            </a:r>
            <a:r>
              <a:rPr lang="zh-CN" altLang="en-US" sz="2000" dirty="0"/>
              <a:t>分解</a:t>
            </a:r>
            <a:r>
              <a:rPr lang="en-US" sz="2000" dirty="0"/>
              <a:t>, Schur</a:t>
            </a:r>
            <a:r>
              <a:rPr lang="zh-CN" altLang="en-US" sz="2000" dirty="0"/>
              <a:t>分解</a:t>
            </a:r>
            <a:r>
              <a:rPr lang="en-GB" sz="2000" dirty="0"/>
              <a:t> </a:t>
            </a:r>
            <a:r>
              <a:rPr lang="zh-CN" altLang="en-US" sz="2000" dirty="0"/>
              <a:t>。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2074D-C06D-4242-BAAE-13FA65D7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77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矩阵降维之矩阵分解 </a:t>
            </a:r>
            <a:r>
              <a:rPr lang="en-US" altLang="zh-CN" sz="4400" dirty="0"/>
              <a:t>PCA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4F2896-511D-40B3-A605-23AE1E26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78" y="1564587"/>
            <a:ext cx="9382598" cy="18644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727C1B-31D7-4321-9F3B-2BFD54FC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878" y="3548368"/>
            <a:ext cx="7643813" cy="317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65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矩阵降维之矩阵分解 </a:t>
            </a:r>
            <a:r>
              <a:rPr lang="en-US" altLang="zh-CN" sz="4400" dirty="0"/>
              <a:t>PCA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DAFEBB-671A-4DBD-AA9A-D18B677E6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77" y="1573421"/>
            <a:ext cx="9598983" cy="1393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4288C7-9BC2-4529-B1F4-107235441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75" y="2832790"/>
            <a:ext cx="8158656" cy="9320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BDE085-226D-463F-BDE3-57C0441C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77" y="3764862"/>
            <a:ext cx="6561348" cy="13800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C71A96-DB64-46B7-BCF3-C5EA7E699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246" y="5092700"/>
            <a:ext cx="4431739" cy="9320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40B029-FD1B-491D-B25A-71922D8D0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241" y="5948846"/>
            <a:ext cx="3601375" cy="7202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F2DBAC0-0664-42D5-AC17-9E604244F796}"/>
              </a:ext>
            </a:extLst>
          </p:cNvPr>
          <p:cNvSpPr txBox="1"/>
          <p:nvPr/>
        </p:nvSpPr>
        <p:spPr>
          <a:xfrm>
            <a:off x="10601229" y="3098771"/>
            <a:ext cx="73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B2CD08-B08D-4A74-91E3-0F0F754170E3}"/>
              </a:ext>
            </a:extLst>
          </p:cNvPr>
          <p:cNvSpPr txBox="1"/>
          <p:nvPr/>
        </p:nvSpPr>
        <p:spPr>
          <a:xfrm>
            <a:off x="8683529" y="5362486"/>
            <a:ext cx="73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2784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 </a:t>
            </a:r>
            <a:r>
              <a:rPr lang="en-US" altLang="zh-CN" sz="5400" dirty="0"/>
              <a:t>Outline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8E401-F48C-E54D-9856-D5EDDC648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180" y="1920239"/>
            <a:ext cx="7006590" cy="425672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800" b="1" dirty="0"/>
              <a:t> 什么是降维？</a:t>
            </a:r>
            <a:endParaRPr lang="en-GB" altLang="zh-CN" sz="28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dirty="0"/>
              <a:t> 为什么要降维？</a:t>
            </a:r>
            <a:endParaRPr lang="en-GB" altLang="zh-CN" sz="28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dirty="0"/>
              <a:t> 降维技术有哪些？</a:t>
            </a:r>
            <a:endParaRPr lang="en-GB" altLang="zh-CN" sz="28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dirty="0"/>
              <a:t> 目前自己做的一些工作。</a:t>
            </a:r>
            <a:endParaRPr lang="en-GB" altLang="zh-CN" sz="28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dirty="0"/>
              <a:t> 个人的一些思考</a:t>
            </a: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65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矩阵降维之矩阵分解 </a:t>
            </a:r>
            <a:r>
              <a:rPr lang="en-US" altLang="zh-CN" sz="4400" dirty="0"/>
              <a:t>PCA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1B6E73-3DB8-4344-9916-80A6E314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4" y="1563686"/>
            <a:ext cx="9463592" cy="50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矩阵降维之矩阵分解 </a:t>
            </a:r>
            <a:r>
              <a:rPr lang="en-US" altLang="zh-CN" sz="4400" dirty="0"/>
              <a:t>SVD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C2BF3C-4D43-433A-99D1-913021187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50" y="2057401"/>
            <a:ext cx="10701746" cy="32433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5D3E3B-4F3B-4F77-8C03-247EAC5DE7DA}"/>
              </a:ext>
            </a:extLst>
          </p:cNvPr>
          <p:cNvSpPr txBox="1"/>
          <p:nvPr/>
        </p:nvSpPr>
        <p:spPr>
          <a:xfrm>
            <a:off x="5242516" y="2882871"/>
            <a:ext cx="73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67994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矩阵降维之矩阵分解 </a:t>
            </a:r>
            <a:r>
              <a:rPr lang="en-US" altLang="zh-CN" sz="4400" dirty="0"/>
              <a:t>SVD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80C425-7458-4955-BF89-90882BC1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566239"/>
            <a:ext cx="9397999" cy="50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57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矩阵降维之矩阵分解 </a:t>
            </a:r>
            <a:r>
              <a:rPr lang="en-US" altLang="zh-CN" sz="4400" dirty="0"/>
              <a:t>SVD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D7C55D-4DDA-4857-8207-B2A07532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03" y="1485901"/>
            <a:ext cx="8942660" cy="50530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4C4B66B-700D-41EC-A7AC-521A400CE8F8}"/>
              </a:ext>
            </a:extLst>
          </p:cNvPr>
          <p:cNvSpPr txBox="1"/>
          <p:nvPr/>
        </p:nvSpPr>
        <p:spPr>
          <a:xfrm>
            <a:off x="3426416" y="3812353"/>
            <a:ext cx="73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3CA0B1-1D6B-436B-8E6B-C021C3ACE3C8}"/>
              </a:ext>
            </a:extLst>
          </p:cNvPr>
          <p:cNvSpPr txBox="1"/>
          <p:nvPr/>
        </p:nvSpPr>
        <p:spPr>
          <a:xfrm>
            <a:off x="3426416" y="5175634"/>
            <a:ext cx="73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4049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PCA VS SVD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C4B66B-700D-41EC-A7AC-521A400CE8F8}"/>
              </a:ext>
            </a:extLst>
          </p:cNvPr>
          <p:cNvSpPr txBox="1"/>
          <p:nvPr/>
        </p:nvSpPr>
        <p:spPr>
          <a:xfrm>
            <a:off x="3426416" y="3812353"/>
            <a:ext cx="73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3CA0B1-1D6B-436B-8E6B-C021C3ACE3C8}"/>
              </a:ext>
            </a:extLst>
          </p:cNvPr>
          <p:cNvSpPr txBox="1"/>
          <p:nvPr/>
        </p:nvSpPr>
        <p:spPr>
          <a:xfrm>
            <a:off x="3426416" y="5175634"/>
            <a:ext cx="73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86300E-45D2-425F-A439-2CAB2202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1355655"/>
            <a:ext cx="7296150" cy="550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7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PCA VS SVD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789E42-6268-423E-8E89-96BBA4E7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32" y="1699522"/>
            <a:ext cx="9956869" cy="4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36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Randomized SVD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23F81-DB64-455B-8288-EE412C39F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52" y="2439988"/>
            <a:ext cx="9946095" cy="29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53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Randomized SVD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A99A72-4A4F-42B9-9EB5-701D95A6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349" y="2334315"/>
            <a:ext cx="4889534" cy="254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15B4D6-9248-408B-8C62-7A306625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42" y="1625359"/>
            <a:ext cx="9727348" cy="7706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6A2343-88C6-48D4-A833-2DBEE6941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69" y="4880665"/>
            <a:ext cx="9540521" cy="17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12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Randomized SVD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2703B1-0B9F-4973-B523-CED88FC0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673" y="2855703"/>
            <a:ext cx="9146401" cy="2279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28BAA5-05DC-4C46-9FC5-9AFF278A6763}"/>
              </a:ext>
            </a:extLst>
          </p:cNvPr>
          <p:cNvSpPr txBox="1"/>
          <p:nvPr/>
        </p:nvSpPr>
        <p:spPr>
          <a:xfrm>
            <a:off x="1665673" y="1783539"/>
            <a:ext cx="87610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latin typeface="-apple-system"/>
              </a:rPr>
              <a:t>To f</a:t>
            </a:r>
            <a:r>
              <a:rPr lang="en-US" altLang="zh-CN" sz="2000" b="0" i="0" dirty="0">
                <a:effectLst/>
                <a:latin typeface="-apple-system"/>
              </a:rPr>
              <a:t>ind an orthonormal basis for these vectors gives us our desired </a:t>
            </a:r>
            <a:r>
              <a:rPr lang="en-US" altLang="zh-CN" sz="2000" b="1" dirty="0">
                <a:effectLst/>
                <a:latin typeface="KaTeX_Main"/>
              </a:rPr>
              <a:t>Q</a:t>
            </a:r>
            <a:r>
              <a:rPr lang="en-US" altLang="zh-CN" sz="2000" b="0" i="0" dirty="0">
                <a:effectLst/>
                <a:latin typeface="-apple-system"/>
              </a:rPr>
              <a:t>. This scheme is formally described in Algorithm 2.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1587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SVD method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805B5-8CFC-FD4B-84A9-8016BE16D4CB}"/>
              </a:ext>
            </a:extLst>
          </p:cNvPr>
          <p:cNvSpPr txBox="1"/>
          <p:nvPr/>
        </p:nvSpPr>
        <p:spPr>
          <a:xfrm>
            <a:off x="1163782" y="2195201"/>
            <a:ext cx="28382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ax=b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U*S*V^T x =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= [-1:.1:2]’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b=a*</a:t>
            </a:r>
            <a:r>
              <a:rPr lang="en-US" altLang="zh-CN" dirty="0" err="1"/>
              <a:t>x+randn</a:t>
            </a:r>
            <a:r>
              <a:rPr lang="en-US" altLang="zh-CN" dirty="0"/>
              <a:t>(size(a))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[U, S, V] =  </a:t>
            </a:r>
            <a:r>
              <a:rPr lang="en-US" dirty="0" err="1"/>
              <a:t>svd</a:t>
            </a:r>
            <a:r>
              <a:rPr lang="en-US" dirty="0"/>
              <a:t>(a)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= V*</a:t>
            </a:r>
            <a:r>
              <a:rPr lang="en-US" dirty="0" err="1"/>
              <a:t>inv</a:t>
            </a:r>
            <a:r>
              <a:rPr lang="en-US" dirty="0"/>
              <a:t>(s)*U*b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C2B58-CEC8-0B46-B679-08B1950B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839" y="1814340"/>
            <a:ext cx="5660961" cy="39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1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GB" sz="5400" dirty="0"/>
              <a:t>什么</a:t>
            </a:r>
            <a:r>
              <a:rPr lang="zh-CN" altLang="en-US" sz="5400" dirty="0"/>
              <a:t>是降维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8E401-F48C-E54D-9856-D5EDDC648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099629"/>
            <a:ext cx="7006590" cy="425672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</a:t>
            </a:r>
            <a:r>
              <a:rPr lang="en-GB" dirty="0" err="1"/>
              <a:t>remendous</a:t>
            </a:r>
            <a:r>
              <a:rPr lang="en-GB" dirty="0"/>
              <a:t> amount of data daily.</a:t>
            </a:r>
            <a:endParaRPr lang="en-GB" altLang="zh-CN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90% of the data in the world has been generated in the last 3-4 years.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Facebook collects data of what you like, share, post, places you visit, restaurants you like, etc.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Your smartphone apps collect a lot of personal information about you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As data generation and collection keeps increasing, visualizing it and drawing inferences becomes more and more challenging.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B7BCC-47C6-F543-A65D-DAA3838D1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720" y="2341160"/>
            <a:ext cx="41783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4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SVD</a:t>
            </a:r>
            <a:r>
              <a:rPr lang="zh-CN" altLang="en-US" sz="4400" dirty="0"/>
              <a:t>分解实例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9A70C9-5D30-43AD-9F89-50FE787B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670175"/>
            <a:ext cx="3076575" cy="2838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38158B-8F57-4669-BB60-DAE107348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00" y="1445287"/>
            <a:ext cx="6000000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86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GB" altLang="zh-CN" sz="4400" dirty="0"/>
              <a:t>Independent Component Analysis (ICA)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D762-737D-C34B-B12D-A5930E73CD25}"/>
              </a:ext>
            </a:extLst>
          </p:cNvPr>
          <p:cNvSpPr txBox="1"/>
          <p:nvPr/>
        </p:nvSpPr>
        <p:spPr>
          <a:xfrm>
            <a:off x="1422400" y="2362200"/>
            <a:ext cx="9791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Based on information-theory.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b="0" i="0" dirty="0">
              <a:solidFill>
                <a:srgbClr val="595858"/>
              </a:solidFill>
              <a:effectLst/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One of the most widely used dimensionality reduction techniques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b="0" i="0" dirty="0">
              <a:solidFill>
                <a:srgbClr val="595858"/>
              </a:solidFill>
              <a:effectLst/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Major difference between PCA and ICA is that PCA looks for uncorrelated factors while ICA looks for independent factors.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b="0" i="0" dirty="0">
              <a:solidFill>
                <a:srgbClr val="595858"/>
              </a:solidFill>
              <a:effectLst/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If two variables are uncorrelated, it means there is no linear relation between them. 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b="0" i="0" dirty="0">
              <a:solidFill>
                <a:srgbClr val="595858"/>
              </a:solidFill>
              <a:effectLst/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If they are independent, it means they are not dependent on other variables. </a:t>
            </a:r>
          </a:p>
        </p:txBody>
      </p:sp>
    </p:spTree>
    <p:extLst>
      <p:ext uri="{BB962C8B-B14F-4D97-AF65-F5344CB8AC3E}">
        <p14:creationId xmlns:p14="http://schemas.microsoft.com/office/powerpoint/2010/main" val="2502193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GB" altLang="zh-CN" sz="4400" dirty="0"/>
              <a:t>O</a:t>
            </a:r>
            <a:r>
              <a:rPr lang="en-US" altLang="zh-CN" sz="4400" dirty="0" err="1"/>
              <a:t>ther</a:t>
            </a:r>
            <a:r>
              <a:rPr lang="en-US" altLang="zh-CN" sz="4400" dirty="0"/>
              <a:t> Techniques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D762-737D-C34B-B12D-A5930E73CD25}"/>
              </a:ext>
            </a:extLst>
          </p:cNvPr>
          <p:cNvSpPr txBox="1"/>
          <p:nvPr/>
        </p:nvSpPr>
        <p:spPr>
          <a:xfrm>
            <a:off x="1371600" y="2349500"/>
            <a:ext cx="9791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ISOMAP is a nonlinear dimensionality reduction method.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dirty="0">
              <a:solidFill>
                <a:srgbClr val="595858"/>
              </a:solidFill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t- Distributed Stochastic Neighbor Embedding (t-SNE).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2000" dirty="0">
              <a:solidFill>
                <a:srgbClr val="595858"/>
              </a:solidFill>
              <a:latin typeface="roboto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2000" b="0" i="0" dirty="0">
                <a:solidFill>
                  <a:srgbClr val="595858"/>
                </a:solidFill>
                <a:effectLst/>
                <a:latin typeface="roboto"/>
              </a:rPr>
              <a:t>Uniform Manifold Approximation and Projection (UMAP).</a:t>
            </a:r>
          </a:p>
        </p:txBody>
      </p:sp>
    </p:spTree>
    <p:extLst>
      <p:ext uri="{BB962C8B-B14F-4D97-AF65-F5344CB8AC3E}">
        <p14:creationId xmlns:p14="http://schemas.microsoft.com/office/powerpoint/2010/main" val="1224073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12</a:t>
            </a:r>
            <a:r>
              <a:rPr lang="zh-CN" altLang="en-US" sz="4400" dirty="0"/>
              <a:t>种降维方法的总结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3504D2-2667-4710-98A3-357BB1217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41" y="1595438"/>
            <a:ext cx="9521828" cy="47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80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Gaussian Processes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ABF55-0B04-434E-B02D-B5D14B69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984" y="1578873"/>
            <a:ext cx="6885586" cy="20181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EE7958-BA65-4C16-8D83-4448D1DC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662" y="4002563"/>
            <a:ext cx="5892907" cy="22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5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Kernel Trick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8DEB3-4865-E941-8132-F80C36B89F98}"/>
              </a:ext>
            </a:extLst>
          </p:cNvPr>
          <p:cNvSpPr txBox="1"/>
          <p:nvPr/>
        </p:nvSpPr>
        <p:spPr>
          <a:xfrm>
            <a:off x="1575581" y="1589649"/>
            <a:ext cx="7104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什么是</a:t>
            </a:r>
            <a:r>
              <a:rPr lang="en-US" altLang="zh-CN" sz="2000" dirty="0"/>
              <a:t>kernel</a:t>
            </a:r>
            <a:r>
              <a:rPr lang="zh-CN" altLang="en-US" sz="2000" dirty="0"/>
              <a:t> </a:t>
            </a:r>
            <a:r>
              <a:rPr lang="en-US" altLang="zh-CN" sz="2000" dirty="0"/>
              <a:t>trick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633CA-6E1E-2143-9D08-39462CEE7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93" y="2241484"/>
            <a:ext cx="25654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0C39BC-4580-7849-9D9E-99F90D3A3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427" y="2234585"/>
            <a:ext cx="19304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9C5CA-26E3-8145-ACBE-94437FD99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693" y="3381602"/>
            <a:ext cx="72136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E1394D-8D1D-1045-B810-E28427EDA79B}"/>
              </a:ext>
            </a:extLst>
          </p:cNvPr>
          <p:cNvSpPr txBox="1"/>
          <p:nvPr/>
        </p:nvSpPr>
        <p:spPr>
          <a:xfrm>
            <a:off x="1884289" y="2768476"/>
            <a:ext cx="7104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Kernel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342B71-FE9A-644B-8C36-A2E41A4E2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289" y="4045920"/>
            <a:ext cx="7772400" cy="25908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BA65FE2-6BB3-F34E-9EC3-FC15FB9B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20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Kernel Trick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简单的例子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342B71-FE9A-644B-8C36-A2E41A4E2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0" y="1626277"/>
            <a:ext cx="7772400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900574-E703-3C44-8B32-A5718FEAD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78" y="4859569"/>
            <a:ext cx="4889500" cy="13335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B35106E-941D-714D-9B7A-EF9FD953D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846" y="3566907"/>
            <a:ext cx="485335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为什么要这么做？</a:t>
            </a:r>
            <a:endParaRPr kumimoji="0" lang="en-GB" altLang="zh-CN" sz="1800" b="1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避免了维度灾难，也就是说高维空间中的运算计算量很大呈指数级别复杂度，难以解决；低维空间中的运算计算量很小但是两者的最终结果是一致的。例如上述计算过程，高维空间中执行了11次乘法运算、2次根号运算和2次加法运算，低维空间中仅执行了3次乘法运算和1次加法运算，要知道这才二维空间映射到三维空间如果映射到</a:t>
            </a:r>
            <a:r>
              <a:rPr lang="en-US" altLang="en-US" dirty="0">
                <a:solidFill>
                  <a:srgbClr val="121212"/>
                </a:solidFill>
                <a:ea typeface="-apple-system"/>
              </a:rPr>
              <a:t>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维空间呢？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 descr="[公式]">
            <a:extLst>
              <a:ext uri="{FF2B5EF4-FFF2-40B4-BE49-F238E27FC236}">
                <a16:creationId xmlns:a16="http://schemas.microsoft.com/office/drawing/2014/main" id="{7054405F-0A6A-C341-81E4-C50165F199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924B9F-3A9A-5743-96D4-BD08C424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84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Gaussian Processes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EE7958-BA65-4C16-8D83-4448D1DC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462" y="1467750"/>
            <a:ext cx="6828377" cy="2647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97323B-8520-41DF-B19C-5B7BE9EF8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63" y="4351128"/>
            <a:ext cx="7416637" cy="19335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097641-8333-49B3-B9B1-07403CBBE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772026"/>
            <a:ext cx="3544930" cy="93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49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Gaussian Processes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84900B45-8F4D-4591-8720-E55171069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22541"/>
              </p:ext>
            </p:extLst>
          </p:nvPr>
        </p:nvGraphicFramePr>
        <p:xfrm>
          <a:off x="1600200" y="2545284"/>
          <a:ext cx="8896866" cy="3016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5622">
                  <a:extLst>
                    <a:ext uri="{9D8B030D-6E8A-4147-A177-3AD203B41FA5}">
                      <a16:colId xmlns:a16="http://schemas.microsoft.com/office/drawing/2014/main" val="4190100439"/>
                    </a:ext>
                  </a:extLst>
                </a:gridCol>
                <a:gridCol w="2965622">
                  <a:extLst>
                    <a:ext uri="{9D8B030D-6E8A-4147-A177-3AD203B41FA5}">
                      <a16:colId xmlns:a16="http://schemas.microsoft.com/office/drawing/2014/main" val="3899206192"/>
                    </a:ext>
                  </a:extLst>
                </a:gridCol>
                <a:gridCol w="2965622">
                  <a:extLst>
                    <a:ext uri="{9D8B030D-6E8A-4147-A177-3AD203B41FA5}">
                      <a16:colId xmlns:a16="http://schemas.microsoft.com/office/drawing/2014/main" val="3887150103"/>
                    </a:ext>
                  </a:extLst>
                </a:gridCol>
              </a:tblGrid>
              <a:tr h="8003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Normal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Low-rank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95890"/>
                  </a:ext>
                </a:extLst>
              </a:tr>
              <a:tr h="9235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140 Data Points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0.102s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0.088s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87774"/>
                  </a:ext>
                </a:extLst>
              </a:tr>
              <a:tr h="11179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2000 Data Points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44s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18s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9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771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随机傅里叶特征方法</a:t>
            </a:r>
            <a:r>
              <a:rPr lang="en-US" altLang="zh-CN" sz="4400" dirty="0"/>
              <a:t>(RFF)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4A0E1C4-7D40-4007-B354-3723B5E024D9}"/>
                  </a:ext>
                </a:extLst>
              </p:cNvPr>
              <p:cNvSpPr txBox="1"/>
              <p:nvPr/>
            </p:nvSpPr>
            <p:spPr>
              <a:xfrm>
                <a:off x="1295400" y="1659235"/>
                <a:ext cx="9334500" cy="2462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zh-CN" altLang="en-US" sz="2800" b="1" i="0" dirty="0">
                    <a:solidFill>
                      <a:srgbClr val="121212"/>
                    </a:solidFill>
                    <a:effectLst/>
                    <a:latin typeface="-apple-system"/>
                  </a:rPr>
                  <a:t>核函数应用存在的问题</a:t>
                </a:r>
                <a:endParaRPr lang="zh-CN" altLang="en-US" sz="2800" b="0" i="0" dirty="0">
                  <a:solidFill>
                    <a:srgbClr val="121212"/>
                  </a:solidFill>
                  <a:effectLst/>
                  <a:latin typeface="-apple-system"/>
                </a:endParaRPr>
              </a:p>
              <a:p>
                <a:r>
                  <a:rPr lang="zh-CN" altLang="en-US" dirty="0"/>
                  <a:t>由上述我们可以知道，核函数可以将数据映射到高维空间，并且只需要通过计算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来实现学习算法，而不需要知晓隐式的特征映射函数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，但是这种便利性会存在一些问题。比如我们考虑实现一个非线性的分类算法，同时数据集比较大，此时计算核函数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会花费比较多的时间成本和空间成本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(∙,∙)</m:t>
                    </m:r>
                  </m:oMath>
                </a14:m>
                <a:r>
                  <a:rPr lang="zh-CN" altLang="en-US" dirty="0"/>
                  <a:t>在每个点对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计算得到一个值，最后组成一个大小是数据量平方的核矩阵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，因此在非线性核函数、大数据集的情况下需要对计算成本加以控制。</a:t>
                </a:r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4A0E1C4-7D40-4007-B354-3723B5E02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659235"/>
                <a:ext cx="9334500" cy="2462213"/>
              </a:xfrm>
              <a:prstGeom prst="rect">
                <a:avLst/>
              </a:prstGeom>
              <a:blipFill>
                <a:blip r:embed="rId2"/>
                <a:stretch>
                  <a:fillRect l="-1176" t="-3465" r="-2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A06D6F-45F6-4BEE-BD96-B5B34919D6E9}"/>
                  </a:ext>
                </a:extLst>
              </p:cNvPr>
              <p:cNvSpPr txBox="1"/>
              <p:nvPr/>
            </p:nvSpPr>
            <p:spPr>
              <a:xfrm>
                <a:off x="1295400" y="3967658"/>
                <a:ext cx="93345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altLang="zh-CN" sz="2800" b="1" i="0" dirty="0">
                    <a:solidFill>
                      <a:srgbClr val="121212"/>
                    </a:solidFill>
                    <a:effectLst/>
                    <a:latin typeface="-apple-system"/>
                  </a:rPr>
                  <a:t>RFF</a:t>
                </a:r>
                <a:r>
                  <a:rPr lang="zh-CN" altLang="en-US" sz="2800" b="1" i="0" dirty="0">
                    <a:solidFill>
                      <a:srgbClr val="121212"/>
                    </a:solidFill>
                    <a:effectLst/>
                    <a:latin typeface="-apple-system"/>
                  </a:rPr>
                  <a:t>方法</a:t>
                </a:r>
                <a:endParaRPr lang="zh-CN" altLang="en-US" sz="2800" b="0" i="0" dirty="0">
                  <a:solidFill>
                    <a:srgbClr val="121212"/>
                  </a:solidFill>
                  <a:effectLst/>
                  <a:latin typeface="-apple-system"/>
                </a:endParaRPr>
              </a:p>
              <a:p>
                <a:r>
                  <a:rPr lang="en-US" altLang="zh-CN" dirty="0"/>
                  <a:t>RFF</a:t>
                </a:r>
                <a:r>
                  <a:rPr lang="zh-CN" altLang="en-US" dirty="0"/>
                  <a:t>将两条原始数据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通过显式的映射函数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将其映射到一个低维的欧几里得空间，并且映射后的两点内积就是核函数的估计值：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A06D6F-45F6-4BEE-BD96-B5B34919D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967658"/>
                <a:ext cx="9334500" cy="1077218"/>
              </a:xfrm>
              <a:prstGeom prst="rect">
                <a:avLst/>
              </a:prstGeom>
              <a:blipFill>
                <a:blip r:embed="rId3"/>
                <a:stretch>
                  <a:fillRect l="-1176" t="-8475" b="-6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9ACB3454-A8E9-475D-99F7-262A8ADC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916" y="5186264"/>
            <a:ext cx="4660248" cy="60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7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GB" sz="5400" dirty="0"/>
              <a:t>什么</a:t>
            </a:r>
            <a:r>
              <a:rPr lang="zh-CN" altLang="en-US" sz="5400" dirty="0"/>
              <a:t>是降维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F905D9-290D-9D44-AE15-D1DC2CF6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4" y="1931672"/>
            <a:ext cx="5308600" cy="378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37854-E947-C645-8012-E01476D99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1984604"/>
            <a:ext cx="424180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3CF719-8F95-624F-84A0-D0F555641488}"/>
              </a:ext>
            </a:extLst>
          </p:cNvPr>
          <p:cNvSpPr txBox="1"/>
          <p:nvPr/>
        </p:nvSpPr>
        <p:spPr>
          <a:xfrm>
            <a:off x="6869430" y="3449275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两个变量，但它们传达的信息是一致的，即物体的重量</a:t>
            </a:r>
            <a:endParaRPr lang="en-GB" altLang="zh-CN" dirty="0"/>
          </a:p>
          <a:p>
            <a:pPr marL="342900" indent="-342900">
              <a:buFont typeface="+mj-lt"/>
              <a:buAutoNum type="arabicPeriod"/>
            </a:pPr>
            <a:endParaRPr lang="en-GB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我们只需要其中一组数据就行。</a:t>
            </a:r>
            <a:endParaRPr lang="en-GB" altLang="zh-CN" dirty="0"/>
          </a:p>
          <a:p>
            <a:pPr marL="342900" indent="-342900">
              <a:buFont typeface="+mj-lt"/>
              <a:buAutoNum type="arabicPeriod"/>
            </a:pPr>
            <a:endParaRPr lang="en-GB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把二维（</a:t>
            </a:r>
            <a:r>
              <a:rPr lang="en-US" altLang="zh-CN" dirty="0"/>
              <a:t>x1</a:t>
            </a:r>
            <a:r>
              <a:rPr lang="zh-CN" altLang="en-US" dirty="0"/>
              <a:t>和</a:t>
            </a:r>
            <a:r>
              <a:rPr lang="en-US" altLang="zh-CN" dirty="0"/>
              <a:t>x2</a:t>
            </a:r>
            <a:r>
              <a:rPr lang="zh-CN" altLang="en-US" dirty="0"/>
              <a:t>）压缩到一维（</a:t>
            </a:r>
            <a:r>
              <a:rPr lang="en-US" altLang="zh-CN" dirty="0"/>
              <a:t>y1</a:t>
            </a:r>
            <a:r>
              <a:rPr lang="zh-CN" altLang="en-US" dirty="0"/>
              <a:t>）上就行。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37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随机傅里叶特征方法</a:t>
            </a:r>
            <a:r>
              <a:rPr lang="en-US" altLang="zh-CN" sz="4400" dirty="0"/>
              <a:t>(RFF)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0952B8-CC11-4CD8-A9AB-3904D3D4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594" y="2421787"/>
            <a:ext cx="2162175" cy="77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1DEBE2E-0070-40C6-AC53-50363DDAD74B}"/>
                  </a:ext>
                </a:extLst>
              </p:cNvPr>
              <p:cNvSpPr txBox="1"/>
              <p:nvPr/>
            </p:nvSpPr>
            <p:spPr>
              <a:xfrm>
                <a:off x="1451566" y="1755086"/>
                <a:ext cx="9055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如果我们使用核方法来预测测试集的样本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，比如核岭回归，我们需要计算：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1DEBE2E-0070-40C6-AC53-50363DDA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66" y="1755086"/>
                <a:ext cx="9055100" cy="369332"/>
              </a:xfrm>
              <a:prstGeom prst="rect">
                <a:avLst/>
              </a:prstGeom>
              <a:blipFill>
                <a:blip r:embed="rId3"/>
                <a:stretch>
                  <a:fillRect l="-538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C6B5FDC-55C8-484B-9943-390894C14542}"/>
                  </a:ext>
                </a:extLst>
              </p:cNvPr>
              <p:cNvSpPr txBox="1"/>
              <p:nvPr/>
            </p:nvSpPr>
            <p:spPr>
              <a:xfrm>
                <a:off x="1451566" y="3358430"/>
                <a:ext cx="90551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我们就需要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计算量，其中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是样本量，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的维度大小。当样本量特别大的时候，这个复杂度是不可接受的。那我们能不能找到一个近似的方法，使得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C6B5FDC-55C8-484B-9943-390894C1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66" y="3358430"/>
                <a:ext cx="9055100" cy="646331"/>
              </a:xfrm>
              <a:prstGeom prst="rect">
                <a:avLst/>
              </a:prstGeom>
              <a:blipFill>
                <a:blip r:embed="rId4"/>
                <a:stretch>
                  <a:fillRect l="-538" t="-7547" r="-404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945F0E04-1E79-413D-B852-235E336B2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568" y="4381280"/>
            <a:ext cx="3629025" cy="5270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A8EE3D-2058-4C57-A911-16BFA3BF1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866" y="4463830"/>
            <a:ext cx="1285875" cy="3619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A001494-5E7F-46F8-BECC-B9673D07AA2D}"/>
              </a:ext>
            </a:extLst>
          </p:cNvPr>
          <p:cNvSpPr txBox="1"/>
          <p:nvPr/>
        </p:nvSpPr>
        <p:spPr>
          <a:xfrm>
            <a:off x="1578566" y="5284849"/>
            <a:ext cx="947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为了找到这么个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z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，我们先介绍一个在调和分析中，针对一类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shift-invariant kernel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的重要定理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170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随机傅里叶特征方法</a:t>
            </a:r>
            <a:r>
              <a:rPr lang="en-US" altLang="zh-CN" sz="4400" dirty="0"/>
              <a:t>(RFF)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90C59E-4C3D-4365-B0FE-11A56E54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62" y="1903412"/>
            <a:ext cx="10004275" cy="40401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AB2599-8549-4E46-980F-D1C46C56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556" y="4191000"/>
            <a:ext cx="2655888" cy="5111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81DC89D-5A67-4A31-BE25-BDB265E35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50" y="5497512"/>
            <a:ext cx="4793056" cy="55403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0616748-D66A-4CFA-A399-6A650A6E4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406" y="5530853"/>
            <a:ext cx="3403748" cy="42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7A33B-1E28-4403-96AB-E8F6D329A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06"/>
            <a:ext cx="10515600" cy="841375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傅里叶变换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89430F-DA22-E74D-B0A2-869C7C39F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447" y="1382236"/>
            <a:ext cx="6415274" cy="530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10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7A33B-1E28-4403-96AB-E8F6D329A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06"/>
            <a:ext cx="10515600" cy="841375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傅里叶变换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138A00-324E-4E96-862F-9C3687952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74" y="1347397"/>
            <a:ext cx="2925124" cy="23528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F64D63-7EEA-456F-BDD4-180BDB2E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994" y="1347397"/>
            <a:ext cx="2957036" cy="26524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8C8954-F1CF-4B20-84A1-BD0E8B9CA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807" y="1358770"/>
            <a:ext cx="3000824" cy="26296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720C39-9286-412E-9D62-C763A8D91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558" y="4005069"/>
            <a:ext cx="3614526" cy="27937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13111E-32FE-48F4-A10B-9AEA1327B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076" y="3999814"/>
            <a:ext cx="3623773" cy="27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2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随机傅里叶特征方法</a:t>
            </a:r>
            <a:r>
              <a:rPr lang="en-US" altLang="zh-CN" sz="4400" dirty="0"/>
              <a:t>(RFF)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A680DB0-93EF-4CE6-B148-90D88819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471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86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随机傅里叶特征方法</a:t>
            </a:r>
            <a:r>
              <a:rPr lang="en-US" altLang="zh-CN" sz="4400" dirty="0"/>
              <a:t>(RFF)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B02898-A34D-411F-B1CF-54C79377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80" y="1828800"/>
            <a:ext cx="9409239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61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随机傅里叶特征方法</a:t>
            </a:r>
            <a:r>
              <a:rPr lang="en-US" altLang="zh-CN" sz="4400" dirty="0"/>
              <a:t>(RFF)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D7530C1C-3A9C-4C8F-A9F4-CF145B42F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81825"/>
              </p:ext>
            </p:extLst>
          </p:nvPr>
        </p:nvGraphicFramePr>
        <p:xfrm>
          <a:off x="1619891" y="2255353"/>
          <a:ext cx="8896868" cy="3385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217">
                  <a:extLst>
                    <a:ext uri="{9D8B030D-6E8A-4147-A177-3AD203B41FA5}">
                      <a16:colId xmlns:a16="http://schemas.microsoft.com/office/drawing/2014/main" val="4190100439"/>
                    </a:ext>
                  </a:extLst>
                </a:gridCol>
                <a:gridCol w="2224217">
                  <a:extLst>
                    <a:ext uri="{9D8B030D-6E8A-4147-A177-3AD203B41FA5}">
                      <a16:colId xmlns:a16="http://schemas.microsoft.com/office/drawing/2014/main" val="3899206192"/>
                    </a:ext>
                  </a:extLst>
                </a:gridCol>
                <a:gridCol w="2224217">
                  <a:extLst>
                    <a:ext uri="{9D8B030D-6E8A-4147-A177-3AD203B41FA5}">
                      <a16:colId xmlns:a16="http://schemas.microsoft.com/office/drawing/2014/main" val="3887150103"/>
                    </a:ext>
                  </a:extLst>
                </a:gridCol>
                <a:gridCol w="2224217">
                  <a:extLst>
                    <a:ext uri="{9D8B030D-6E8A-4147-A177-3AD203B41FA5}">
                      <a16:colId xmlns:a16="http://schemas.microsoft.com/office/drawing/2014/main" val="1978589289"/>
                    </a:ext>
                  </a:extLst>
                </a:gridCol>
              </a:tblGrid>
              <a:tr h="8003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Kernel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RFF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Error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95890"/>
                  </a:ext>
                </a:extLst>
              </a:tr>
              <a:tr h="9235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140 Data Points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0.09s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0.05s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4.96E-03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87774"/>
                  </a:ext>
                </a:extLst>
              </a:tr>
              <a:tr h="11179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2000 Data Points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1.35s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0.33s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800" b="1" dirty="0"/>
                        <a:t>4.08E-03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9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950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3" y="241300"/>
            <a:ext cx="10749367" cy="932072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思考和总结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2BA02D-6EC2-4755-8F93-37FE08B6DA34}"/>
              </a:ext>
            </a:extLst>
          </p:cNvPr>
          <p:cNvSpPr txBox="1"/>
          <p:nvPr/>
        </p:nvSpPr>
        <p:spPr>
          <a:xfrm>
            <a:off x="1853348" y="2104961"/>
            <a:ext cx="86530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Balance</a:t>
            </a:r>
            <a:r>
              <a:rPr lang="zh-CN" altLang="en-US" sz="2000" dirty="0"/>
              <a:t>近似矩阵和</a:t>
            </a:r>
            <a:r>
              <a:rPr lang="en-US" altLang="zh-CN" sz="2000" dirty="0"/>
              <a:t>Error</a:t>
            </a:r>
            <a:r>
              <a:rPr lang="zh-CN" altLang="en-US" sz="2000" dirty="0"/>
              <a:t>之间的关系。对于</a:t>
            </a:r>
            <a:r>
              <a:rPr lang="en-US" altLang="zh-CN" sz="2000" dirty="0"/>
              <a:t>RFF</a:t>
            </a:r>
            <a:r>
              <a:rPr lang="zh-CN" altLang="en-US" sz="2000" dirty="0"/>
              <a:t>的话，我们就需要对</a:t>
            </a:r>
            <a:r>
              <a:rPr lang="en-US" altLang="zh-CN" sz="2000" dirty="0"/>
              <a:t>D</a:t>
            </a:r>
            <a:r>
              <a:rPr lang="zh-CN" altLang="en-US" sz="2000" dirty="0"/>
              <a:t>进行选择来</a:t>
            </a:r>
            <a:r>
              <a:rPr lang="en-US" altLang="zh-CN" sz="2000" dirty="0"/>
              <a:t>balance</a:t>
            </a:r>
            <a:r>
              <a:rPr lang="zh-CN" altLang="en-US" sz="2000" dirty="0"/>
              <a:t>速度和</a:t>
            </a:r>
            <a:r>
              <a:rPr lang="en-US" altLang="zh-CN" sz="2000" dirty="0"/>
              <a:t>error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对于数据量的大小和应用的场景来决定需不需要降维，如何决定降维的必要性，比如对于实时场景，对速度需求很高，或者就是数据量很大，每个样本的维度都很高的情况下，核函数的计算量很高。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目前对于</a:t>
            </a:r>
            <a:r>
              <a:rPr lang="en-US" altLang="zh-CN" sz="2000" dirty="0"/>
              <a:t>RFF</a:t>
            </a:r>
            <a:r>
              <a:rPr lang="zh-CN" altLang="en-US" sz="2000" dirty="0"/>
              <a:t>的应用场景前面也提到了，只适合于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移位不变性核函数，所以需要考虑对于别的核函数，如果做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RFF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的降维，这是我们后面需要考虑的问题。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1408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为什么要降维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8E401-F48C-E54D-9856-D5EDDC648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480310"/>
            <a:ext cx="7978140" cy="369665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S</a:t>
            </a:r>
            <a:r>
              <a:rPr lang="en-GB" sz="1800" dirty="0"/>
              <a:t>pace required to store the data is reduced.</a:t>
            </a:r>
            <a:endParaRPr lang="en-US" sz="3200" b="1" dirty="0"/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Less computation/training time.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Some algorithms do not perform well when we have a large dimensions. 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It takes care of multicollinearity by removing redundant features.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It helps in visualizing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2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降维技术一览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54819-4E34-F64A-AA2C-9F796D91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52" y="1423535"/>
            <a:ext cx="7161530" cy="51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6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5400" dirty="0"/>
              <a:t>特征选择  </a:t>
            </a:r>
            <a:r>
              <a:rPr lang="en-US" altLang="zh-CN" sz="5400" dirty="0"/>
              <a:t>VS  </a:t>
            </a:r>
            <a:r>
              <a:rPr lang="zh-CN" altLang="en-US" sz="5400" dirty="0"/>
              <a:t>特征提取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E4F41A-EDC4-4946-BB28-13D9FE62730E}"/>
              </a:ext>
            </a:extLst>
          </p:cNvPr>
          <p:cNvSpPr/>
          <p:nvPr/>
        </p:nvSpPr>
        <p:spPr>
          <a:xfrm>
            <a:off x="604434" y="2261444"/>
            <a:ext cx="104813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特征选择（</a:t>
            </a:r>
            <a:r>
              <a:rPr lang="en-GB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Feature Selection</a:t>
            </a:r>
            <a:r>
              <a:rPr lang="zh-CN" altLang="en-GB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GB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:choosing a subset of all the features(the ones more informative)</a:t>
            </a:r>
            <a:r>
              <a:rPr lang="zh-CN" altLang="en-GB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也就是说，特征选择后的特征是原来特征的一个子集，仅保留原始数据集中最相关的变量。</a:t>
            </a:r>
            <a:endParaRPr lang="en-GB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GB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特征提取（</a:t>
            </a:r>
            <a:r>
              <a:rPr lang="en-GB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Feature Extraction</a:t>
            </a:r>
            <a:r>
              <a:rPr lang="zh-CN" altLang="en-GB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GB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: Creating a subset of new features by combinations of the existing features.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也就是说，特征抽取后的新特征是原来特征的一个映射。</a:t>
            </a:r>
          </a:p>
          <a:p>
            <a:pPr algn="just"/>
            <a:endParaRPr lang="en-GB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GB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GB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/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特征选择和特征抽取有着些许的相似点，这两者达到的效果是一样的，就是试图去减少特征数据集中的属性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或者称为特征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的数目，从而达到降维的作用；但是两者所采用的方式方法却不同：特征抽取的方法主要是通过属性间的关系，如组合不同的属性得新的属性，这样就改变了原来的特征空间；而特征选择的方法是从原始特征数据集中选择出子集，是一种包含的关系，没有更改原始的特征空间。</a:t>
            </a:r>
            <a:endParaRPr lang="en-GB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955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Missing value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D762-737D-C34B-B12D-A5930E73CD25}"/>
              </a:ext>
            </a:extLst>
          </p:cNvPr>
          <p:cNvSpPr txBox="1"/>
          <p:nvPr/>
        </p:nvSpPr>
        <p:spPr>
          <a:xfrm>
            <a:off x="948690" y="2490470"/>
            <a:ext cx="61125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Explore the data first before building model.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While exploring the data, you find that your dataset has some missing values. 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Should we impute the missing values or drop the variable? 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Set a threshold value.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80226-6620-4B47-857E-EE19A718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520" y="2490470"/>
            <a:ext cx="43561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83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C90-3547-7945-B6D9-CF9EE01B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/>
              <a:t>Low Variance Filter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A818-BC08-3F4D-B2D4-0C46241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D762-737D-C34B-B12D-A5930E73CD25}"/>
              </a:ext>
            </a:extLst>
          </p:cNvPr>
          <p:cNvSpPr txBox="1"/>
          <p:nvPr/>
        </p:nvSpPr>
        <p:spPr>
          <a:xfrm>
            <a:off x="948690" y="2490470"/>
            <a:ext cx="6112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Consider a variable in our dataset where all the observations have the same value, say 1.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C</a:t>
            </a:r>
            <a:r>
              <a:rPr lang="en-GB" dirty="0"/>
              <a:t>alculate the variance of each variable we are given.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Variables with a low variance will not affect the target variable.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4A880-0956-2C4A-B7DA-82F37CFE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50" y="1869202"/>
            <a:ext cx="3517900" cy="29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EF3F5-0C8F-FF45-A4EA-CE3CE06E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440" y="4857244"/>
            <a:ext cx="4673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17571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0</TotalTime>
  <Words>1896</Words>
  <Application>Microsoft Office PowerPoint</Application>
  <PresentationFormat>宽屏</PresentationFormat>
  <Paragraphs>248</Paragraphs>
  <Slides>47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-apple-system</vt:lpstr>
      <vt:lpstr>KaTeX_Main</vt:lpstr>
      <vt:lpstr>华文新魏</vt:lpstr>
      <vt:lpstr>宋体</vt:lpstr>
      <vt:lpstr>Arial</vt:lpstr>
      <vt:lpstr>Calibri</vt:lpstr>
      <vt:lpstr>Cambria Math</vt:lpstr>
      <vt:lpstr>roboto</vt:lpstr>
      <vt:lpstr>WelcomeDoc</vt:lpstr>
      <vt:lpstr>Low-rank Approximation Algorithms</vt:lpstr>
      <vt:lpstr> Outline</vt:lpstr>
      <vt:lpstr>什么是降维</vt:lpstr>
      <vt:lpstr>什么是降维</vt:lpstr>
      <vt:lpstr>为什么要降维</vt:lpstr>
      <vt:lpstr>降维技术一览</vt:lpstr>
      <vt:lpstr>特征选择  VS  特征提取</vt:lpstr>
      <vt:lpstr>Missing value Ratio</vt:lpstr>
      <vt:lpstr>Low Variance Filter</vt:lpstr>
      <vt:lpstr>High Correlation Filter</vt:lpstr>
      <vt:lpstr>Random Forest</vt:lpstr>
      <vt:lpstr>Backward Feature Elimination</vt:lpstr>
      <vt:lpstr>Forward Feature Selection</vt:lpstr>
      <vt:lpstr>降维技术一览</vt:lpstr>
      <vt:lpstr>因子分析（Factor Analysis）</vt:lpstr>
      <vt:lpstr>Principal Component Analysis (PCA)</vt:lpstr>
      <vt:lpstr>矩阵分解</vt:lpstr>
      <vt:lpstr>矩阵降维之矩阵分解 PCA</vt:lpstr>
      <vt:lpstr>矩阵降维之矩阵分解 PCA</vt:lpstr>
      <vt:lpstr>矩阵降维之矩阵分解 PCA</vt:lpstr>
      <vt:lpstr>矩阵降维之矩阵分解 SVD</vt:lpstr>
      <vt:lpstr>矩阵降维之矩阵分解 SVD</vt:lpstr>
      <vt:lpstr>矩阵降维之矩阵分解 SVD</vt:lpstr>
      <vt:lpstr>PCA VS SVD</vt:lpstr>
      <vt:lpstr>PCA VS SVD</vt:lpstr>
      <vt:lpstr>Randomized SVD</vt:lpstr>
      <vt:lpstr>Randomized SVD</vt:lpstr>
      <vt:lpstr>Randomized SVD</vt:lpstr>
      <vt:lpstr>SVD method</vt:lpstr>
      <vt:lpstr>SVD分解实例</vt:lpstr>
      <vt:lpstr>Independent Component Analysis (ICA)</vt:lpstr>
      <vt:lpstr>Other Techniques</vt:lpstr>
      <vt:lpstr>12种降维方法的总结</vt:lpstr>
      <vt:lpstr>Gaussian Processes</vt:lpstr>
      <vt:lpstr>Kernel Trick</vt:lpstr>
      <vt:lpstr>Kernel Trick 简单的例子</vt:lpstr>
      <vt:lpstr>Gaussian Processes</vt:lpstr>
      <vt:lpstr>Gaussian Processes</vt:lpstr>
      <vt:lpstr>随机傅里叶特征方法(RFF)</vt:lpstr>
      <vt:lpstr>随机傅里叶特征方法(RFF)</vt:lpstr>
      <vt:lpstr>随机傅里叶特征方法(RFF)</vt:lpstr>
      <vt:lpstr>傅里叶变换</vt:lpstr>
      <vt:lpstr>傅里叶变换</vt:lpstr>
      <vt:lpstr>随机傅里叶特征方法(RFF)</vt:lpstr>
      <vt:lpstr>随机傅里叶特征方法(RFF)</vt:lpstr>
      <vt:lpstr>随机傅里叶特征方法(RFF)</vt:lpstr>
      <vt:lpstr>思考和总结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2021-04-21T08:24:59Z</dcterms:created>
  <dcterms:modified xsi:type="dcterms:W3CDTF">2021-05-02T09:26:42Z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